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59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3620-9760-46A4-8661-0527FB6B6792}" type="datetimeFigureOut">
              <a:rPr lang="es-MX" smtClean="0"/>
              <a:pPr/>
              <a:t>16/08/2011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F3CC-21DE-474A-BD50-FD0A401902AD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 descr="Plantilla_Power_Poin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_P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19672" y="34098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cap="small" dirty="0" smtClean="0"/>
              <a:t>Protocolos de Seguridad</a:t>
            </a:r>
            <a:endParaRPr lang="es-MX" sz="2800" b="1" cap="sm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17345" t="16360" r="16211" b="15720"/>
          <a:stretch>
            <a:fillRect/>
          </a:stretch>
        </p:blipFill>
        <p:spPr bwMode="auto">
          <a:xfrm>
            <a:off x="251520" y="548680"/>
            <a:ext cx="85725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ortada_P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19672" y="340983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cap="small" dirty="0" smtClean="0"/>
              <a:t>Protocolos de Seguridad</a:t>
            </a:r>
            <a:endParaRPr lang="es-MX" sz="2800" b="1" cap="smal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340768"/>
            <a:ext cx="71287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El </a:t>
            </a:r>
            <a:r>
              <a:rPr lang="es-ES_tradnl" dirty="0"/>
              <a:t>trabajo, </a:t>
            </a:r>
            <a:r>
              <a:rPr lang="es-ES_tradnl" dirty="0" smtClean="0"/>
              <a:t>que se les entrega, </a:t>
            </a:r>
            <a:r>
              <a:rPr lang="es-MX" dirty="0" smtClean="0"/>
              <a:t>Fue preparado por la: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ctr"/>
            <a:r>
              <a:rPr lang="es-MX" sz="2000" b="1" dirty="0" smtClean="0"/>
              <a:t>Comisión de Cultura de la Prevención y Seguridad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reúnen </a:t>
            </a:r>
            <a:r>
              <a:rPr lang="es-ES_tradnl" dirty="0"/>
              <a:t>los protocolos de seguridad contenidos en el marco del programa de Espacio Común de instituciones de Educación Superior Tecnológica que comprende Institutos Tecnológicos, Universidades Tecnológicas y Universidades Politécnicas</a:t>
            </a:r>
            <a:r>
              <a:rPr lang="es-ES_tradnl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85813" y="1790700"/>
            <a:ext cx="7643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Conforma un enfoque integral de seguridad en un plan estratégico, basado en el nivel de amenazas y riesgos que se tienen y que efectivamente lleve a la consecución del objetivo de seguridad planteado.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Permite abordar medidas de seguridad acordes con los riegos a los que se enfrenta </a:t>
            </a:r>
            <a:r>
              <a:rPr lang="es-ES" dirty="0" smtClean="0"/>
              <a:t>las IES, </a:t>
            </a:r>
            <a:r>
              <a:rPr lang="es-ES" dirty="0"/>
              <a:t>siempre con una mentalidad preventiva más que reactiva.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59632" y="1701552"/>
            <a:ext cx="72596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000" dirty="0"/>
              <a:t>   Nivel de inseguridad en el país.</a:t>
            </a:r>
          </a:p>
          <a:p>
            <a:pPr algn="just"/>
            <a:endParaRPr lang="es-ES" sz="2000" dirty="0"/>
          </a:p>
          <a:p>
            <a:pPr algn="just">
              <a:buFont typeface="Wingdings" pitchFamily="2" charset="2"/>
              <a:buChar char="§"/>
            </a:pPr>
            <a:r>
              <a:rPr lang="es-ES" sz="2000" dirty="0"/>
              <a:t>   Aumento del nivel de violencia asociada a los delitos.</a:t>
            </a:r>
          </a:p>
          <a:p>
            <a:pPr algn="just"/>
            <a:endParaRPr lang="es-ES" sz="2000" dirty="0"/>
          </a:p>
          <a:p>
            <a:pPr algn="just">
              <a:buFont typeface="Wingdings" pitchFamily="2" charset="2"/>
              <a:buChar char="§"/>
            </a:pPr>
            <a:r>
              <a:rPr lang="es-ES" sz="2000" dirty="0"/>
              <a:t>   Incremento en acciones del crimen organizado.</a:t>
            </a:r>
          </a:p>
          <a:p>
            <a:pPr algn="just"/>
            <a:endParaRPr lang="es-ES" sz="2000" dirty="0"/>
          </a:p>
          <a:p>
            <a:pPr algn="just">
              <a:buFont typeface="Wingdings" pitchFamily="2" charset="2"/>
              <a:buChar char="§"/>
            </a:pPr>
            <a:r>
              <a:rPr lang="es-ES" sz="2000" dirty="0"/>
              <a:t>   Crecimiento en la intolerancia social.</a:t>
            </a:r>
          </a:p>
          <a:p>
            <a:pPr algn="just"/>
            <a:endParaRPr lang="es-ES" sz="2000" dirty="0"/>
          </a:p>
          <a:p>
            <a:pPr algn="just">
              <a:buFont typeface="Wingdings" pitchFamily="2" charset="2"/>
              <a:buChar char="§"/>
            </a:pPr>
            <a:r>
              <a:rPr lang="es-ES" sz="2000" dirty="0"/>
              <a:t>   Acciones delictivas en las universidades.</a:t>
            </a:r>
          </a:p>
          <a:p>
            <a:pPr algn="just">
              <a:buFont typeface="Wingdings" pitchFamily="2" charset="2"/>
              <a:buChar char="§"/>
            </a:pPr>
            <a:endParaRPr lang="es-ES" sz="1600" dirty="0"/>
          </a:p>
        </p:txBody>
      </p:sp>
      <p:sp>
        <p:nvSpPr>
          <p:cNvPr id="5" name="3 CuadroTexto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326655" y="836712"/>
            <a:ext cx="4020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dirty="0" smtClean="0"/>
              <a:t>Exposición </a:t>
            </a:r>
            <a:r>
              <a:rPr lang="es-MX" sz="3200" dirty="0"/>
              <a:t>de </a:t>
            </a:r>
            <a:r>
              <a:rPr lang="es-MX" sz="3200" dirty="0" smtClean="0"/>
              <a:t>Motivos</a:t>
            </a:r>
            <a:endParaRPr lang="es-MX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50" y="1211263"/>
            <a:ext cx="8572500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/>
              <a:t>Expertos Consultados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</a:endParaRPr>
          </a:p>
          <a:p>
            <a:pPr marL="174625" indent="-1746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>
                <a:latin typeface="+mn-lt"/>
              </a:rPr>
              <a:t>Almirante</a:t>
            </a:r>
            <a:r>
              <a:rPr lang="es-MX" dirty="0">
                <a:latin typeface="+mn-lt"/>
              </a:rPr>
              <a:t> </a:t>
            </a:r>
            <a:r>
              <a:rPr lang="es-MX" b="1" dirty="0">
                <a:latin typeface="+mn-lt"/>
              </a:rPr>
              <a:t>Wilfrido Robledo Madrid</a:t>
            </a:r>
            <a:r>
              <a:rPr lang="es-MX" dirty="0">
                <a:latin typeface="+mn-lt"/>
              </a:rPr>
              <a:t>, Titular de la Agencia de Investigaciones (AFI). </a:t>
            </a:r>
          </a:p>
          <a:p>
            <a:pPr marL="174625" indent="-1746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b="1" dirty="0">
                <a:latin typeface="+mn-lt"/>
              </a:rPr>
              <a:t>Lic. Lourdes Martínez Medellín</a:t>
            </a:r>
            <a:r>
              <a:rPr lang="es-MX" dirty="0">
                <a:latin typeface="+mn-lt"/>
              </a:rPr>
              <a:t>, Directora General de Planeación Policial de la Agencia Federal de Investigación.</a:t>
            </a:r>
            <a:r>
              <a:rPr lang="es-ES" dirty="0">
                <a:latin typeface="+mn-lt"/>
              </a:rPr>
              <a:t> </a:t>
            </a:r>
          </a:p>
          <a:p>
            <a:pPr marL="174625" indent="-1746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>
                <a:latin typeface="+mn-lt"/>
              </a:rPr>
              <a:t>Ing. Víctor Raúl Ordóñez  López</a:t>
            </a:r>
            <a:r>
              <a:rPr lang="es-ES" dirty="0">
                <a:latin typeface="+mn-lt"/>
              </a:rPr>
              <a:t>, Secretario de Seguridad Pública Municipal, San Juan del Río Querétaro. </a:t>
            </a:r>
          </a:p>
          <a:p>
            <a:pPr marL="174625" indent="-174625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>
                <a:latin typeface="+mn-lt"/>
              </a:rPr>
              <a:t>Lic. Aldo </a:t>
            </a:r>
            <a:r>
              <a:rPr lang="es-ES" b="1" dirty="0" err="1">
                <a:latin typeface="+mn-lt"/>
              </a:rPr>
              <a:t>Fasci</a:t>
            </a:r>
            <a:r>
              <a:rPr lang="es-ES" b="1" dirty="0">
                <a:latin typeface="+mn-lt"/>
              </a:rPr>
              <a:t> Zuazua</a:t>
            </a:r>
            <a:r>
              <a:rPr lang="es-ES" dirty="0">
                <a:latin typeface="+mn-lt"/>
              </a:rPr>
              <a:t>, Presidente del Consejo de DRITTO Empresa especializada en aspectos de Seguridad.</a:t>
            </a:r>
            <a:endParaRPr lang="es-MX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325438" y="1844675"/>
            <a:ext cx="750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Font typeface="Arial" charset="0"/>
              <a:buChar char="•"/>
            </a:pPr>
            <a:r>
              <a:rPr lang="es-MX" dirty="0">
                <a:latin typeface="BenguiatGot Bk BT" pitchFamily="34" charset="0"/>
              </a:rPr>
              <a:t>Reglamentos de Protección Civil Municipales.</a:t>
            </a: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325438" y="2282825"/>
            <a:ext cx="8532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BenguiatGot Bk BT" pitchFamily="34" charset="0"/>
            </a:endParaRP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latin typeface="BenguiatGot Bk BT" pitchFamily="34" charset="0"/>
              </a:rPr>
              <a:t>Leyes de Protección Civil para los Estados de la República.</a:t>
            </a:r>
            <a:endParaRPr lang="es-MX" dirty="0">
              <a:latin typeface="BenguiatGot Bk BT" pitchFamily="34" charset="0"/>
            </a:endParaRPr>
          </a:p>
        </p:txBody>
      </p:sp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300038" y="3284538"/>
            <a:ext cx="4633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buFont typeface="Arial" charset="0"/>
              <a:buChar char="•"/>
            </a:pPr>
            <a:r>
              <a:rPr lang="es-ES">
                <a:latin typeface="BenguiatGot Bk BT" pitchFamily="34" charset="0"/>
              </a:rPr>
              <a:t>Ley General de Protección Civil (Federal)</a:t>
            </a:r>
            <a:endParaRPr lang="es-MX">
              <a:latin typeface="BenguiatGot Bk BT" pitchFamily="34" charset="0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358775" y="4005263"/>
            <a:ext cx="8389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>
              <a:buFont typeface="Arial" charset="0"/>
              <a:buChar char="•"/>
            </a:pPr>
            <a:r>
              <a:rPr lang="es-MX">
                <a:latin typeface="BenguiatGot Bk BT" pitchFamily="34" charset="0"/>
              </a:rPr>
              <a:t>Norma Oficial Mexicana NOM-003-SEGOB/2002, Señales y Aviso para Protección  Civil.- Colores, Formas y Símbolos a utilizar.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699792" y="692696"/>
            <a:ext cx="3744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3200" dirty="0"/>
              <a:t>Marco Normativo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39948" y="620688"/>
            <a:ext cx="806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200" dirty="0"/>
              <a:t>Protocolos y Procedimientos: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95536" y="1628800"/>
          <a:ext cx="8352928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Preventivos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Contra delitos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para acceso de personas.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para acceso de vehículos.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para acceso de materiales.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  <a:hlinkClick r:id="" action="ppaction://noaction"/>
                        </a:rPr>
                        <a:t>.</a:t>
                      </a:r>
                      <a:endParaRPr lang="es-MX" sz="1400" baseline="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de contacto delictivo.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para casos de secuestro.</a:t>
                      </a: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para casos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 de robo o asalto.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  <a:hlinkClick r:id="rId2" action="ppaction://hlinksldjump"/>
                        </a:rPr>
                        <a:t>Protocolo en caso de amenaza de bomba.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  <a:hlinkClick r:id="rId3" action="ppaction://hlinksldjump"/>
                        </a:rPr>
                        <a:t>Protocolo en caso de disturbio o despliegue de fuerzas de seguridad.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  <a:p>
                      <a:pPr marL="261938" indent="-261938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endParaRPr lang="es-MX" sz="1400" dirty="0" smtClean="0">
                        <a:solidFill>
                          <a:srgbClr val="000099"/>
                        </a:solidFill>
                        <a:latin typeface="BenguiatGot Bk B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5536" y="4300463"/>
          <a:ext cx="8352928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Accidentes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esastres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 Protocolo para llamadas de emergencia.</a:t>
                      </a: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u="none" dirty="0" smtClean="0">
                          <a:solidFill>
                            <a:schemeClr val="tx1"/>
                          </a:solidFill>
                          <a:latin typeface="BenguiatGot Bk BT" pitchFamily="34" charset="0"/>
                          <a:hlinkClick r:id="rId4" action="ppaction://hlinksldjump"/>
                        </a:rPr>
                        <a:t>Protocolo en caso de accidente o lesión.</a:t>
                      </a:r>
                      <a:endParaRPr lang="es-MX" sz="1400" u="none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u="none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en caso de incendio.</a:t>
                      </a: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Wingdings" pitchFamily="2" charset="2"/>
                        <a:buChar char="§"/>
                      </a:pPr>
                      <a:r>
                        <a:rPr lang="es-MX" sz="1400" u="none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en caso de fuga de gas o químico.</a:t>
                      </a:r>
                    </a:p>
                    <a:p>
                      <a:pPr marL="95250" indent="-95250" algn="just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lang="es-MX" sz="140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0" indent="-952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en caso de contingencia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 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meteorológica.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 en caso de terremoto.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  <a:latin typeface="BenguiatGot Bk BT" pitchFamily="34" charset="0"/>
                        </a:rPr>
                        <a:t>Protocolo en caso de inundaciones. </a:t>
                      </a:r>
                      <a:endParaRPr lang="es-MX" sz="1400" dirty="0" smtClean="0">
                        <a:solidFill>
                          <a:schemeClr val="tx1"/>
                        </a:solidFill>
                        <a:latin typeface="BenguiatGot Bk BT" pitchFamily="34" charset="0"/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 l="22511" t="16360" r="16211" b="12766"/>
          <a:stretch>
            <a:fillRect/>
          </a:stretch>
        </p:blipFill>
        <p:spPr bwMode="auto">
          <a:xfrm>
            <a:off x="611560" y="476672"/>
            <a:ext cx="7926387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Imagen" descr="NLLN.JP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88757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397</Words>
  <Application>Microsoft Office PowerPoint</Application>
  <PresentationFormat>Presentación en pantalla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Sury</cp:lastModifiedBy>
  <cp:revision>1</cp:revision>
  <dcterms:created xsi:type="dcterms:W3CDTF">2011-08-11T20:35:13Z</dcterms:created>
  <dcterms:modified xsi:type="dcterms:W3CDTF">2011-08-16T23:25:07Z</dcterms:modified>
</cp:coreProperties>
</file>